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Proxima Nova"/>
      <p:regular r:id="rId23"/>
      <p:bold r:id="rId24"/>
      <p:italic r:id="rId25"/>
      <p:boldItalic r:id="rId26"/>
    </p:embeddedFont>
    <p:embeddedFont>
      <p:font typeface="Montserrat"/>
      <p:regular r:id="rId27"/>
      <p:bold r:id="rId28"/>
      <p:italic r:id="rId29"/>
      <p:boldItalic r:id="rId30"/>
    </p:embeddedFont>
    <p:embeddedFont>
      <p:font typeface="Open Sans Light"/>
      <p:regular r:id="rId31"/>
      <p:bold r:id="rId32"/>
      <p:italic r:id="rId33"/>
      <p:boldItalic r:id="rId34"/>
    </p:embeddedFont>
    <p:embeddedFont>
      <p:font typeface="Open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Hari Raghavan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Montserrat-bold.fntdata"/><Relationship Id="rId27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OpenSansLight-regular.fntdata"/><Relationship Id="rId30" Type="http://schemas.openxmlformats.org/officeDocument/2006/relationships/font" Target="fonts/Montserrat-boldItalic.fntdata"/><Relationship Id="rId11" Type="http://schemas.openxmlformats.org/officeDocument/2006/relationships/slide" Target="slides/slide5.xml"/><Relationship Id="rId33" Type="http://schemas.openxmlformats.org/officeDocument/2006/relationships/font" Target="fonts/OpenSansLight-italic.fntdata"/><Relationship Id="rId10" Type="http://schemas.openxmlformats.org/officeDocument/2006/relationships/slide" Target="slides/slide4.xml"/><Relationship Id="rId32" Type="http://schemas.openxmlformats.org/officeDocument/2006/relationships/font" Target="fonts/OpenSansLight-bold.fntdata"/><Relationship Id="rId13" Type="http://schemas.openxmlformats.org/officeDocument/2006/relationships/slide" Target="slides/slide7.xml"/><Relationship Id="rId35" Type="http://schemas.openxmlformats.org/officeDocument/2006/relationships/font" Target="fonts/OpenSans-regular.fntdata"/><Relationship Id="rId12" Type="http://schemas.openxmlformats.org/officeDocument/2006/relationships/slide" Target="slides/slide6.xml"/><Relationship Id="rId34" Type="http://schemas.openxmlformats.org/officeDocument/2006/relationships/font" Target="fonts/OpenSansLight-boldItalic.fntdata"/><Relationship Id="rId15" Type="http://schemas.openxmlformats.org/officeDocument/2006/relationships/slide" Target="slides/slide9.xml"/><Relationship Id="rId37" Type="http://schemas.openxmlformats.org/officeDocument/2006/relationships/font" Target="fonts/OpenSans-italic.fntdata"/><Relationship Id="rId14" Type="http://schemas.openxmlformats.org/officeDocument/2006/relationships/slide" Target="slides/slide8.xml"/><Relationship Id="rId36" Type="http://schemas.openxmlformats.org/officeDocument/2006/relationships/font" Target="fonts/OpenSans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38" Type="http://schemas.openxmlformats.org/officeDocument/2006/relationships/font" Target="fonts/OpenSans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2-11-18T17:08:30.140">
    <p:pos x="2490" y="46"/>
    <p:text>*Potential things to talk about while this slide is up on the screen:*
What type of ML challenge is this? (E.g., supervised classification or regression; unsupervised clustering or association)
What type of data were you dealing with? (E.g. public domain data in csv format; company-provided image data)
What did your team find interesting or compelling about the challenge? (*Definitely include this!*)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6a6a87d4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6a6a87d4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25939169a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2a25939169a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Georgina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a25939169a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a25939169a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Georgina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a25939169a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a25939169a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Georgina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a290fb7a5a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a290fb7a5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Georgina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2ac3f987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2ac3f987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6a6a87d4ab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g16a6a87d4ab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a25939169a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a25939169a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6a6a87d4ab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6a6a87d4ab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6a6a87d4ab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6a6a87d4ab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Michelle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6ba5beb72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6ba5beb72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Urvi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6a6a87d4ab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" name="Google Shape;92;g16a6a87d4ab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Urvi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6a6a87d4ab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6a6a87d4ab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Ayan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6a6a87d4ab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g16a6a87d4ab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Ayan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25939169a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2a25939169a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Ayan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18a07cd33b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18a07cd33b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Georgina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hyperlink" Target="https://securityintelligence.com/articles/cost-of-a-data-breach-2023-healthcare-industry-impacts/" TargetMode="External"/><Relationship Id="rId5" Type="http://schemas.openxmlformats.org/officeDocument/2006/relationships/hyperlink" Target="https://www.hipaajournal.com/healthcare-data-breach-statistics/" TargetMode="External"/><Relationship Id="rId6" Type="http://schemas.openxmlformats.org/officeDocument/2006/relationships/hyperlink" Target="https://www.statista.com/statistics/798417/health-and-medical-data-compromises-united-states/" TargetMode="External"/><Relationship Id="rId7" Type="http://schemas.openxmlformats.org/officeDocument/2006/relationships/hyperlink" Target="https://github.com/lxwooxy/detectingdatabreach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6.jpg"/><Relationship Id="rId5" Type="http://schemas.openxmlformats.org/officeDocument/2006/relationships/image" Target="../media/image25.jpg"/><Relationship Id="rId6" Type="http://schemas.openxmlformats.org/officeDocument/2006/relationships/image" Target="../media/image27.png"/><Relationship Id="rId7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comments" Target="../comments/comment1.xml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jpg"/><Relationship Id="rId6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8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301175" y="2045425"/>
            <a:ext cx="82593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Accenture – Detecting the Data Breach</a:t>
            </a:r>
            <a:endParaRPr sz="3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AI Studio Final</a:t>
            </a:r>
            <a:r>
              <a:rPr lang="en" sz="3600">
                <a:solidFill>
                  <a:schemeClr val="accent6"/>
                </a:solidFill>
                <a:latin typeface="Montserrat"/>
                <a:ea typeface="Montserrat"/>
                <a:cs typeface="Montserrat"/>
                <a:sym typeface="Montserrat"/>
              </a:rPr>
              <a:t> Presentation</a:t>
            </a:r>
            <a:endParaRPr sz="3600">
              <a:solidFill>
                <a:schemeClr val="accent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" name="Google Shape;55;p13"/>
          <p:cNvSpPr txBox="1"/>
          <p:nvPr/>
        </p:nvSpPr>
        <p:spPr>
          <a:xfrm>
            <a:off x="301175" y="4098024"/>
            <a:ext cx="85764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Break Through Tech New York @Cornell Tech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Dec 6 2023</a:t>
            </a:r>
            <a:endParaRPr>
              <a:solidFill>
                <a:schemeClr val="lt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53" name="Google Shape;153;p22"/>
          <p:cNvGrpSpPr/>
          <p:nvPr/>
        </p:nvGrpSpPr>
        <p:grpSpPr>
          <a:xfrm>
            <a:off x="8049325" y="164100"/>
            <a:ext cx="548700" cy="548700"/>
            <a:chOff x="8049325" y="164100"/>
            <a:chExt cx="548700" cy="548700"/>
          </a:xfrm>
        </p:grpSpPr>
        <p:sp>
          <p:nvSpPr>
            <p:cNvPr id="154" name="Google Shape;154;p22"/>
            <p:cNvSpPr/>
            <p:nvPr/>
          </p:nvSpPr>
          <p:spPr>
            <a:xfrm>
              <a:off x="8049325" y="164100"/>
              <a:ext cx="548700" cy="548700"/>
            </a:xfrm>
            <a:prstGeom prst="ellipse">
              <a:avLst/>
            </a:prstGeom>
            <a:solidFill>
              <a:srgbClr val="0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55" name="Google Shape;155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20825" y="320040"/>
              <a:ext cx="405700" cy="259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6" name="Google Shape;156;p22"/>
          <p:cNvPicPr preferRelativeResize="0"/>
          <p:nvPr/>
        </p:nvPicPr>
        <p:blipFill rotWithShape="1">
          <a:blip r:embed="rId5">
            <a:alphaModFix/>
          </a:blip>
          <a:srcRect b="13683" l="0" r="0" t="14259"/>
          <a:stretch/>
        </p:blipFill>
        <p:spPr>
          <a:xfrm>
            <a:off x="1796063" y="571525"/>
            <a:ext cx="5551875" cy="4000449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2"/>
          <p:cNvSpPr txBox="1"/>
          <p:nvPr/>
        </p:nvSpPr>
        <p:spPr>
          <a:xfrm>
            <a:off x="311700" y="152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Causes of </a:t>
            </a: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Healthcare Data Breaches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8" name="Google Shape;158;p22"/>
          <p:cNvSpPr txBox="1"/>
          <p:nvPr/>
        </p:nvSpPr>
        <p:spPr>
          <a:xfrm>
            <a:off x="6030775" y="465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595959"/>
                </a:solidFill>
              </a:rPr>
              <a:t>Accenture 3A - Georgina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Data Cleaning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062" y="1017725"/>
            <a:ext cx="8089874" cy="368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6030775" y="465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595959"/>
                </a:solidFill>
              </a:rPr>
              <a:t>Accenture 3A - Georgina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71" name="Google Shape;171;p24"/>
          <p:cNvGrpSpPr/>
          <p:nvPr/>
        </p:nvGrpSpPr>
        <p:grpSpPr>
          <a:xfrm>
            <a:off x="8049325" y="164100"/>
            <a:ext cx="548700" cy="548700"/>
            <a:chOff x="8049325" y="164100"/>
            <a:chExt cx="548700" cy="548700"/>
          </a:xfrm>
        </p:grpSpPr>
        <p:sp>
          <p:nvSpPr>
            <p:cNvPr id="172" name="Google Shape;172;p24"/>
            <p:cNvSpPr/>
            <p:nvPr/>
          </p:nvSpPr>
          <p:spPr>
            <a:xfrm>
              <a:off x="8049325" y="164100"/>
              <a:ext cx="548700" cy="548700"/>
            </a:xfrm>
            <a:prstGeom prst="ellipse">
              <a:avLst/>
            </a:prstGeom>
            <a:solidFill>
              <a:srgbClr val="0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73" name="Google Shape;173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20825" y="320040"/>
              <a:ext cx="405700" cy="259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4" name="Google Shape;174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486" y="724800"/>
            <a:ext cx="6205026" cy="390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4"/>
          <p:cNvSpPr txBox="1"/>
          <p:nvPr/>
        </p:nvSpPr>
        <p:spPr>
          <a:xfrm>
            <a:off x="311700" y="1521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The Classes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6" name="Google Shape;176;p24"/>
          <p:cNvSpPr txBox="1"/>
          <p:nvPr/>
        </p:nvSpPr>
        <p:spPr>
          <a:xfrm>
            <a:off x="6030775" y="465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595959"/>
                </a:solidFill>
              </a:rPr>
              <a:t>Accenture 3A - Georgina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The Model and Results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2" name="Google Shape;18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38" y="1373724"/>
            <a:ext cx="8445924" cy="43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5"/>
          <p:cNvSpPr/>
          <p:nvPr/>
        </p:nvSpPr>
        <p:spPr>
          <a:xfrm>
            <a:off x="2278925" y="2165363"/>
            <a:ext cx="1867800" cy="1867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C1F4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5"/>
          <p:cNvSpPr/>
          <p:nvPr/>
        </p:nvSpPr>
        <p:spPr>
          <a:xfrm>
            <a:off x="4997275" y="2165363"/>
            <a:ext cx="1867800" cy="1867800"/>
          </a:xfrm>
          <a:prstGeom prst="ellipse">
            <a:avLst/>
          </a:prstGeom>
          <a:solidFill>
            <a:schemeClr val="lt1"/>
          </a:solidFill>
          <a:ln cap="flat" cmpd="sng" w="76200">
            <a:solidFill>
              <a:srgbClr val="B0000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5"/>
          <p:cNvSpPr txBox="1"/>
          <p:nvPr/>
        </p:nvSpPr>
        <p:spPr>
          <a:xfrm>
            <a:off x="2600825" y="2642913"/>
            <a:ext cx="1224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81.82%</a:t>
            </a:r>
            <a:endParaRPr b="1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6" name="Google Shape;186;p25"/>
          <p:cNvSpPr txBox="1"/>
          <p:nvPr/>
        </p:nvSpPr>
        <p:spPr>
          <a:xfrm>
            <a:off x="5319175" y="2642913"/>
            <a:ext cx="1224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0.29</a:t>
            </a:r>
            <a:endParaRPr b="1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7" name="Google Shape;187;p25"/>
          <p:cNvSpPr txBox="1"/>
          <p:nvPr/>
        </p:nvSpPr>
        <p:spPr>
          <a:xfrm>
            <a:off x="2278925" y="4291388"/>
            <a:ext cx="18678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Accuracy Score</a:t>
            </a:r>
            <a:endParaRPr b="0" i="0" sz="1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8" name="Google Shape;188;p25"/>
          <p:cNvSpPr txBox="1"/>
          <p:nvPr/>
        </p:nvSpPr>
        <p:spPr>
          <a:xfrm>
            <a:off x="4997275" y="4291388"/>
            <a:ext cx="18678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Validation Loss</a:t>
            </a:r>
            <a:endParaRPr b="0" i="0" sz="1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2600825" y="2633588"/>
            <a:ext cx="1224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75</a:t>
            </a:r>
            <a:endParaRPr b="1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0" name="Google Shape;190;p25"/>
          <p:cNvSpPr txBox="1"/>
          <p:nvPr/>
        </p:nvSpPr>
        <p:spPr>
          <a:xfrm>
            <a:off x="2278925" y="4310363"/>
            <a:ext cx="18678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Epochs</a:t>
            </a:r>
            <a:endParaRPr b="0" i="0" sz="1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1" name="Google Shape;191;p25"/>
          <p:cNvSpPr txBox="1"/>
          <p:nvPr/>
        </p:nvSpPr>
        <p:spPr>
          <a:xfrm>
            <a:off x="4997275" y="4310363"/>
            <a:ext cx="1867800" cy="6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K-Folds</a:t>
            </a:r>
            <a:endParaRPr b="0" i="0" sz="1400" u="none" cap="none" strike="noStrike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2" name="Google Shape;192;p25"/>
          <p:cNvSpPr txBox="1"/>
          <p:nvPr/>
        </p:nvSpPr>
        <p:spPr>
          <a:xfrm>
            <a:off x="5319175" y="2661888"/>
            <a:ext cx="12240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lang="en" sz="2300">
                <a:latin typeface="Open Sans"/>
                <a:ea typeface="Open Sans"/>
                <a:cs typeface="Open Sans"/>
                <a:sym typeface="Open Sans"/>
              </a:rPr>
              <a:t>15</a:t>
            </a:r>
            <a:endParaRPr b="1" i="0" sz="2300" u="none" cap="none" strike="noStrike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3" name="Google Shape;193;p25"/>
          <p:cNvSpPr txBox="1"/>
          <p:nvPr/>
        </p:nvSpPr>
        <p:spPr>
          <a:xfrm>
            <a:off x="6030775" y="465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595959"/>
                </a:solidFill>
              </a:rPr>
              <a:t>Accenture 3A - Georgina</a:t>
            </a:r>
            <a:endParaRPr>
              <a:solidFill>
                <a:srgbClr val="595959"/>
              </a:solidFill>
            </a:endParaRPr>
          </a:p>
        </p:txBody>
      </p:sp>
      <p:sp>
        <p:nvSpPr>
          <p:cNvPr id="194" name="Google Shape;194;p25"/>
          <p:cNvSpPr/>
          <p:nvPr/>
        </p:nvSpPr>
        <p:spPr>
          <a:xfrm>
            <a:off x="234275" y="1102050"/>
            <a:ext cx="8598000" cy="3663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lt1"/>
              </a:highlight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38" y="2513499"/>
            <a:ext cx="8445924" cy="43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"/>
          <p:cNvSpPr txBox="1"/>
          <p:nvPr/>
        </p:nvSpPr>
        <p:spPr>
          <a:xfrm>
            <a:off x="311700" y="905256"/>
            <a:ext cx="8520600" cy="404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Final Thoughts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/>
          <p:nvPr/>
        </p:nvSpPr>
        <p:spPr>
          <a:xfrm>
            <a:off x="301175" y="2578825"/>
            <a:ext cx="78942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1" lang="en" sz="4800">
                <a:solidFill>
                  <a:srgbClr val="C1F400"/>
                </a:solidFill>
                <a:latin typeface="Montserrat"/>
                <a:ea typeface="Montserrat"/>
                <a:cs typeface="Montserrat"/>
                <a:sym typeface="Montserrat"/>
              </a:rPr>
              <a:t>Questions?</a:t>
            </a:r>
            <a:endParaRPr b="1" i="0" sz="4800" u="none" cap="none" strike="noStrike">
              <a:solidFill>
                <a:srgbClr val="C1F4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References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1" name="Google Shape;211;p28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2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Cost of a Data Breach</a:t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Healthcare Data Breach Statistics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Health and medical data compromises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Github: </a:t>
            </a:r>
            <a:r>
              <a:rPr lang="en" sz="11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https://github.com/lxwooxy/detectingdatabreach</a:t>
            </a:r>
            <a:endParaRPr sz="11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j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ontserrat"/>
              <a:buChar char="●"/>
            </a:pPr>
            <a:r>
              <a:t/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Our Team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-41950" y="2806600"/>
            <a:ext cx="2422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Georgina Woo</a:t>
            </a:r>
            <a:b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Hunter College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62" name="Google Shape;62;p14"/>
          <p:cNvSpPr txBox="1"/>
          <p:nvPr/>
        </p:nvSpPr>
        <p:spPr>
          <a:xfrm>
            <a:off x="2282375" y="2806598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Ayan Das</a:t>
            </a:r>
            <a:b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City College of New York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" name="Google Shape;63;p14"/>
          <p:cNvSpPr txBox="1"/>
          <p:nvPr/>
        </p:nvSpPr>
        <p:spPr>
          <a:xfrm>
            <a:off x="4401300" y="2806598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Urvi Bhatnagar</a:t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Stony Brook University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032" y="1077300"/>
            <a:ext cx="1090081" cy="136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0" t="13337"/>
          <a:stretch/>
        </p:blipFill>
        <p:spPr>
          <a:xfrm>
            <a:off x="4907800" y="1182113"/>
            <a:ext cx="1179176" cy="136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 rotWithShape="1">
          <a:blip r:embed="rId6">
            <a:alphaModFix/>
          </a:blip>
          <a:srcRect b="24127" l="7619" r="14310" t="13753"/>
          <a:stretch/>
        </p:blipFill>
        <p:spPr>
          <a:xfrm>
            <a:off x="624250" y="1077299"/>
            <a:ext cx="1090101" cy="154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029553" y="1077288"/>
            <a:ext cx="1179176" cy="157223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4"/>
          <p:cNvSpPr txBox="1"/>
          <p:nvPr/>
        </p:nvSpPr>
        <p:spPr>
          <a:xfrm>
            <a:off x="6861950" y="2861050"/>
            <a:ext cx="1789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6590425" y="2806598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Maria Mercado</a:t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Hunter College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Our AI Studio TA and </a:t>
            </a: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Challenge </a:t>
            </a: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Advisor</a:t>
            </a: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729850" y="3248523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300"/>
              </a:spcAft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Wenjie Wang</a:t>
            </a:r>
            <a:b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AI Studio TA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1077250" y="1945863"/>
            <a:ext cx="1362600" cy="136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&lt;insert jpg&gt;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3212827" y="3248525"/>
            <a:ext cx="27285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Sanjay Ananthanarayan</a:t>
            </a:r>
            <a:b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Challenge Advisor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8" name="Google Shape;78;p15"/>
          <p:cNvSpPr/>
          <p:nvPr/>
        </p:nvSpPr>
        <p:spPr>
          <a:xfrm>
            <a:off x="3890700" y="1945863"/>
            <a:ext cx="1362600" cy="136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&lt;insert jpg&gt;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356750" y="3248523"/>
            <a:ext cx="20574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2A44"/>
                </a:solidFill>
                <a:latin typeface="Open Sans"/>
                <a:ea typeface="Open Sans"/>
                <a:cs typeface="Open Sans"/>
                <a:sym typeface="Open Sans"/>
              </a:rPr>
              <a:t>Timo Budiono</a:t>
            </a:r>
            <a:endParaRPr b="1">
              <a:solidFill>
                <a:srgbClr val="002A44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A44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Challenge Advisor</a:t>
            </a:r>
            <a:endParaRPr>
              <a:solidFill>
                <a:srgbClr val="002A44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80" name="Google Shape;80;p15"/>
          <p:cNvSpPr/>
          <p:nvPr/>
        </p:nvSpPr>
        <p:spPr>
          <a:xfrm>
            <a:off x="6704150" y="1945863"/>
            <a:ext cx="1362600" cy="13626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&lt;insert jpg&gt;</a:t>
            </a:r>
            <a:endParaRPr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7400" y="1945875"/>
            <a:ext cx="1362600" cy="13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00" y="1945875"/>
            <a:ext cx="1362600" cy="13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4150" y="1945875"/>
            <a:ext cx="1362600" cy="13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Presentation Agenda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11700" y="1247150"/>
            <a:ext cx="8520600" cy="33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Problem Statement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Timeline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The Data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 Light"/>
              <a:buAutoNum type="arabicPeriod"/>
            </a:pPr>
            <a:r>
              <a:rPr lang="en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Our Findings</a:t>
            </a:r>
            <a:endParaRPr>
              <a:solidFill>
                <a:schemeClr val="dk2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4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/>
        </p:nvSpPr>
        <p:spPr>
          <a:xfrm>
            <a:off x="3953250" y="73475"/>
            <a:ext cx="1237500" cy="14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1" i="0" lang="en" sz="16000" u="none" cap="none" strike="noStrike">
                <a:solidFill>
                  <a:srgbClr val="C1F400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i="0" sz="16000" u="none" cap="none" strike="noStrike">
              <a:solidFill>
                <a:srgbClr val="C1F4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" name="Google Shape;95;p17"/>
          <p:cNvCxnSpPr/>
          <p:nvPr/>
        </p:nvCxnSpPr>
        <p:spPr>
          <a:xfrm>
            <a:off x="3789600" y="4653925"/>
            <a:ext cx="1564800" cy="0"/>
          </a:xfrm>
          <a:prstGeom prst="straightConnector1">
            <a:avLst/>
          </a:prstGeom>
          <a:noFill/>
          <a:ln cap="flat" cmpd="sng" w="38100">
            <a:solidFill>
              <a:srgbClr val="C1F4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" name="Google Shape;96;p17"/>
          <p:cNvSpPr txBox="1"/>
          <p:nvPr/>
        </p:nvSpPr>
        <p:spPr>
          <a:xfrm>
            <a:off x="2967150" y="4176000"/>
            <a:ext cx="3209700" cy="6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" name="Google Shape;97;p17"/>
          <p:cNvSpPr txBox="1"/>
          <p:nvPr/>
        </p:nvSpPr>
        <p:spPr>
          <a:xfrm>
            <a:off x="785425" y="1505675"/>
            <a:ext cx="7663200" cy="27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2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As a data scientist with Accenture, you work with a top international healthcare company. Develop an ML algorithm that can identify how the next data breach will occur.</a:t>
            </a:r>
            <a:endParaRPr b="0" i="0" sz="3000" u="none" cap="none" strike="noStrike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[Insert image and/or code snippet]</a:t>
            </a:r>
            <a:endParaRPr b="0" i="0" sz="1400" u="none" cap="none" strike="noStrike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03" name="Google Shape;103;p18"/>
          <p:cNvGrpSpPr/>
          <p:nvPr/>
        </p:nvGrpSpPr>
        <p:grpSpPr>
          <a:xfrm>
            <a:off x="8049325" y="164100"/>
            <a:ext cx="548700" cy="548700"/>
            <a:chOff x="8049325" y="164100"/>
            <a:chExt cx="548700" cy="548700"/>
          </a:xfrm>
        </p:grpSpPr>
        <p:sp>
          <p:nvSpPr>
            <p:cNvPr id="104" name="Google Shape;104;p18"/>
            <p:cNvSpPr/>
            <p:nvPr/>
          </p:nvSpPr>
          <p:spPr>
            <a:xfrm>
              <a:off x="8049325" y="164100"/>
              <a:ext cx="548700" cy="548700"/>
            </a:xfrm>
            <a:prstGeom prst="ellipse">
              <a:avLst/>
            </a:prstGeom>
            <a:solidFill>
              <a:srgbClr val="0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05" name="Google Shape;105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20825" y="320040"/>
              <a:ext cx="405700" cy="25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6" name="Google Shape;106;p18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The Dataset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50" y="1333500"/>
            <a:ext cx="8515350" cy="247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6030775" y="465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595959"/>
                </a:solidFill>
              </a:rPr>
              <a:t>Accenture 3A - Ayan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14" name="Google Shape;114;p19"/>
          <p:cNvGrpSpPr/>
          <p:nvPr/>
        </p:nvGrpSpPr>
        <p:grpSpPr>
          <a:xfrm>
            <a:off x="8049325" y="164100"/>
            <a:ext cx="548700" cy="548700"/>
            <a:chOff x="8049325" y="164100"/>
            <a:chExt cx="548700" cy="548700"/>
          </a:xfrm>
        </p:grpSpPr>
        <p:sp>
          <p:nvSpPr>
            <p:cNvPr id="115" name="Google Shape;115;p19"/>
            <p:cNvSpPr/>
            <p:nvPr/>
          </p:nvSpPr>
          <p:spPr>
            <a:xfrm>
              <a:off x="8049325" y="164100"/>
              <a:ext cx="548700" cy="548700"/>
            </a:xfrm>
            <a:prstGeom prst="ellipse">
              <a:avLst/>
            </a:prstGeom>
            <a:solidFill>
              <a:srgbClr val="0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" name="Google Shape;116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20825" y="320040"/>
              <a:ext cx="405700" cy="2596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7" name="Google Shape;117;p19"/>
          <p:cNvPicPr preferRelativeResize="0"/>
          <p:nvPr/>
        </p:nvPicPr>
        <p:blipFill rotWithShape="1">
          <a:blip r:embed="rId5">
            <a:alphaModFix/>
          </a:blip>
          <a:srcRect b="1950" l="0" r="0" t="-1950"/>
          <a:stretch/>
        </p:blipFill>
        <p:spPr>
          <a:xfrm>
            <a:off x="2065951" y="2546188"/>
            <a:ext cx="5012094" cy="251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0825" y="-155990"/>
            <a:ext cx="4882349" cy="272775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 txBox="1"/>
          <p:nvPr/>
        </p:nvSpPr>
        <p:spPr>
          <a:xfrm>
            <a:off x="6030775" y="465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595959"/>
                </a:solidFill>
              </a:rPr>
              <a:t>Accenture 3A - Ayan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25" name="Google Shape;125;p20"/>
          <p:cNvGrpSpPr/>
          <p:nvPr/>
        </p:nvGrpSpPr>
        <p:grpSpPr>
          <a:xfrm>
            <a:off x="8049325" y="164100"/>
            <a:ext cx="548700" cy="548700"/>
            <a:chOff x="8049325" y="164100"/>
            <a:chExt cx="548700" cy="548700"/>
          </a:xfrm>
        </p:grpSpPr>
        <p:sp>
          <p:nvSpPr>
            <p:cNvPr id="126" name="Google Shape;126;p20"/>
            <p:cNvSpPr/>
            <p:nvPr/>
          </p:nvSpPr>
          <p:spPr>
            <a:xfrm>
              <a:off x="8049325" y="164100"/>
              <a:ext cx="548700" cy="548700"/>
            </a:xfrm>
            <a:prstGeom prst="ellipse">
              <a:avLst/>
            </a:prstGeom>
            <a:solidFill>
              <a:srgbClr val="0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27" name="Google Shape;127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20825" y="320040"/>
              <a:ext cx="405700" cy="25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8" name="Google Shape;128;p20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Healthcare Data Breaches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" name="Google Shape;12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2338" y="1643137"/>
            <a:ext cx="5074375" cy="18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288" y="1381225"/>
            <a:ext cx="3569100" cy="23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0"/>
          <p:cNvSpPr txBox="1"/>
          <p:nvPr/>
        </p:nvSpPr>
        <p:spPr>
          <a:xfrm>
            <a:off x="6030775" y="465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595959"/>
                </a:solidFill>
              </a:rPr>
              <a:t>Accenture 3A - Georgina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95959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grpSp>
        <p:nvGrpSpPr>
          <p:cNvPr id="137" name="Google Shape;137;p21"/>
          <p:cNvGrpSpPr/>
          <p:nvPr/>
        </p:nvGrpSpPr>
        <p:grpSpPr>
          <a:xfrm>
            <a:off x="8049325" y="164100"/>
            <a:ext cx="548700" cy="548700"/>
            <a:chOff x="8049325" y="164100"/>
            <a:chExt cx="548700" cy="548700"/>
          </a:xfrm>
        </p:grpSpPr>
        <p:sp>
          <p:nvSpPr>
            <p:cNvPr id="138" name="Google Shape;138;p21"/>
            <p:cNvSpPr/>
            <p:nvPr/>
          </p:nvSpPr>
          <p:spPr>
            <a:xfrm>
              <a:off x="8049325" y="164100"/>
              <a:ext cx="548700" cy="548700"/>
            </a:xfrm>
            <a:prstGeom prst="ellipse">
              <a:avLst/>
            </a:prstGeom>
            <a:solidFill>
              <a:srgbClr val="002D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39" name="Google Shape;139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120825" y="320040"/>
              <a:ext cx="405700" cy="2596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21"/>
          <p:cNvSpPr/>
          <p:nvPr/>
        </p:nvSpPr>
        <p:spPr>
          <a:xfrm>
            <a:off x="4968975" y="799875"/>
            <a:ext cx="3818700" cy="3854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1" name="Google Shape;141;p21"/>
          <p:cNvSpPr txBox="1"/>
          <p:nvPr/>
        </p:nvSpPr>
        <p:spPr>
          <a:xfrm>
            <a:off x="5165113" y="969920"/>
            <a:ext cx="3426600" cy="39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 Healthcare: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HIPAA guidelines and rules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Max $50k per record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Civil monetary penalties to individuals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Our Data: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No records lost in half of the years (2004-2022)</a:t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Char char="-"/>
            </a:pP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Significant years: 2010-11, 2015, 2021: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4 mil - 100 mil records lost</a:t>
            </a:r>
            <a:endParaRPr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2" name="Google Shape;142;p21"/>
          <p:cNvSpPr txBox="1"/>
          <p:nvPr/>
        </p:nvSpPr>
        <p:spPr>
          <a:xfrm>
            <a:off x="267075" y="867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2D45"/>
                </a:solidFill>
                <a:latin typeface="Montserrat"/>
                <a:ea typeface="Montserrat"/>
                <a:cs typeface="Montserrat"/>
                <a:sym typeface="Montserrat"/>
              </a:rPr>
              <a:t>Our Healthcare Data</a:t>
            </a:r>
            <a:endParaRPr sz="2800">
              <a:solidFill>
                <a:srgbClr val="002D4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067" y="798962"/>
            <a:ext cx="1942932" cy="205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2835" y="798963"/>
            <a:ext cx="2206166" cy="200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7068" y="2806688"/>
            <a:ext cx="2100608" cy="2150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67675" y="2806687"/>
            <a:ext cx="2028475" cy="2150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6030775" y="46539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>
                <a:solidFill>
                  <a:srgbClr val="595959"/>
                </a:solidFill>
              </a:rPr>
              <a:t>Accenture 3A - Georgina</a:t>
            </a:r>
            <a:endParaRPr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